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Lst>
  <p:sldSz cy="5143500" cx="9144000"/>
  <p:notesSz cx="6858000" cy="9144000"/>
  <p:embeddedFontLst>
    <p:embeddedFont>
      <p:font typeface="Montserrat"/>
      <p:regular r:id="rId18"/>
      <p:bold r:id="rId19"/>
      <p:italic r:id="rId20"/>
      <p:boldItalic r:id="rId21"/>
    </p:embeddedFont>
    <p:embeddedFont>
      <p:font typeface="Lato"/>
      <p:regular r:id="rId22"/>
      <p:bold r:id="rId23"/>
      <p:italic r:id="rId24"/>
      <p:boldItalic r:id="rId2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0615188A-7732-4413-BE86-19C9FE587B8E}">
  <a:tblStyle styleId="{0615188A-7732-4413-BE86-19C9FE587B8E}"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Montserrat-italic.fntdata"/><Relationship Id="rId22" Type="http://schemas.openxmlformats.org/officeDocument/2006/relationships/font" Target="fonts/Lato-regular.fntdata"/><Relationship Id="rId21" Type="http://schemas.openxmlformats.org/officeDocument/2006/relationships/font" Target="fonts/Montserrat-boldItalic.fntdata"/><Relationship Id="rId24" Type="http://schemas.openxmlformats.org/officeDocument/2006/relationships/font" Target="fonts/Lato-italic.fntdata"/><Relationship Id="rId23" Type="http://schemas.openxmlformats.org/officeDocument/2006/relationships/font" Target="fonts/Lato-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5" Type="http://schemas.openxmlformats.org/officeDocument/2006/relationships/font" Target="fonts/Lato-bold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font" Target="fonts/Montserrat-bold.fntdata"/><Relationship Id="rId18" Type="http://schemas.openxmlformats.org/officeDocument/2006/relationships/font" Target="fonts/Montserrat-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1acbab1d64f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1acbab1d64f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1acbdfdf453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1acbdfdf453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1acbab1d64f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1acbab1d64f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1acbab1d64f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1acbab1d64f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1acbab1d64f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1acbab1d64f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1acbab1d64f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1acbab1d64f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1acbab1d64f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1acbab1d64f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1acbab1d64f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1acbab1d64f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1acbab1d64f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1acbab1d64f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1acbab1d64f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1acbab1d64f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3537150" y="1578400"/>
            <a:ext cx="5017500" cy="1578900"/>
          </a:xfrm>
          <a:prstGeom prst="rect">
            <a:avLst/>
          </a:prstGeom>
        </p:spPr>
        <p:txBody>
          <a:bodyPr anchorCtr="0" anchor="t" bIns="91425" lIns="91425" spcFirstLastPara="1" rIns="91425" wrap="square" tIns="91425">
            <a:norm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7" name="Google Shape;17;p2"/>
          <p:cNvSpPr txBox="1"/>
          <p:nvPr>
            <p:ph idx="1" type="subTitle"/>
          </p:nvPr>
        </p:nvSpPr>
        <p:spPr>
          <a:xfrm>
            <a:off x="5083950" y="3924925"/>
            <a:ext cx="34707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8" name="Google Shape;18;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5"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1"/>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1"/>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1"/>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1"/>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1"/>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1"/>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1"/>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1"/>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1"/>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1"/>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1"/>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1"/>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 name="Google Shape;125;p11"/>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rm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p:nvPr>
            <p:ph idx="1" type="body"/>
          </p:nvPr>
        </p:nvSpPr>
        <p:spPr>
          <a:xfrm>
            <a:off x="823850" y="2643124"/>
            <a:ext cx="4776000" cy="1218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27" name="Google Shape;12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8" name="Shape 128"/>
        <p:cNvGrpSpPr/>
        <p:nvPr/>
      </p:nvGrpSpPr>
      <p:grpSpPr>
        <a:xfrm>
          <a:off x="0" y="0"/>
          <a:ext cx="0" cy="0"/>
          <a:chOff x="0" y="0"/>
          <a:chExt cx="0" cy="0"/>
        </a:xfrm>
      </p:grpSpPr>
      <p:sp>
        <p:nvSpPr>
          <p:cNvPr id="129" name="Google Shape;12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 name="Google Shape;39;p3"/>
          <p:cNvSpPr txBox="1"/>
          <p:nvPr>
            <p:ph type="title"/>
          </p:nvPr>
        </p:nvSpPr>
        <p:spPr>
          <a:xfrm>
            <a:off x="823850" y="2053000"/>
            <a:ext cx="4587000" cy="11487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0" name="Google Shape;40;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6" name="Google Shape;46;p4"/>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47" name="Google Shape;47;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8"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3" name="Google Shape;53;p5"/>
          <p:cNvSpPr txBox="1"/>
          <p:nvPr>
            <p:ph idx="1" type="body"/>
          </p:nvPr>
        </p:nvSpPr>
        <p:spPr>
          <a:xfrm>
            <a:off x="1297500"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5"/>
          <p:cNvSpPr txBox="1"/>
          <p:nvPr>
            <p:ph idx="2" type="body"/>
          </p:nvPr>
        </p:nvSpPr>
        <p:spPr>
          <a:xfrm>
            <a:off x="4933221"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5" name="Google Shape;55;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6"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1" name="Google Shape;61;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2"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7"/>
          <p:cNvSpPr txBox="1"/>
          <p:nvPr>
            <p:ph type="title"/>
          </p:nvPr>
        </p:nvSpPr>
        <p:spPr>
          <a:xfrm>
            <a:off x="1297500" y="393750"/>
            <a:ext cx="3798900" cy="1493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7" name="Google Shape;67;p7"/>
          <p:cNvSpPr txBox="1"/>
          <p:nvPr>
            <p:ph idx="1" type="body"/>
          </p:nvPr>
        </p:nvSpPr>
        <p:spPr>
          <a:xfrm>
            <a:off x="1297500" y="1972550"/>
            <a:ext cx="3798900" cy="2415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8" name="Google Shape;68;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9"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8"/>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8"/>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8"/>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8"/>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8"/>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8"/>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8"/>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8"/>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 name="Google Shape;89;p8"/>
          <p:cNvSpPr txBox="1"/>
          <p:nvPr>
            <p:ph type="title"/>
          </p:nvPr>
        </p:nvSpPr>
        <p:spPr>
          <a:xfrm>
            <a:off x="823850" y="866775"/>
            <a:ext cx="4587000" cy="35211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0" name="Google Shape;90;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9"/>
          <p:cNvSpPr txBox="1"/>
          <p:nvPr>
            <p:ph type="title"/>
          </p:nvPr>
        </p:nvSpPr>
        <p:spPr>
          <a:xfrm>
            <a:off x="1297500" y="1658325"/>
            <a:ext cx="3036300" cy="17517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96" name="Google Shape;96;p9"/>
          <p:cNvSpPr txBox="1"/>
          <p:nvPr>
            <p:ph idx="1" type="subTitle"/>
          </p:nvPr>
        </p:nvSpPr>
        <p:spPr>
          <a:xfrm>
            <a:off x="1297500" y="3538000"/>
            <a:ext cx="30363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97" name="Google Shape;97;p9"/>
          <p:cNvSpPr txBox="1"/>
          <p:nvPr>
            <p:ph idx="2" type="body"/>
          </p:nvPr>
        </p:nvSpPr>
        <p:spPr>
          <a:xfrm>
            <a:off x="4648200" y="1696600"/>
            <a:ext cx="3676800" cy="234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8" name="Google Shape;98;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9"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0"/>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10"/>
          <p:cNvSpPr txBox="1"/>
          <p:nvPr>
            <p:ph idx="1" type="body"/>
          </p:nvPr>
        </p:nvSpPr>
        <p:spPr>
          <a:xfrm>
            <a:off x="812725" y="4305375"/>
            <a:ext cx="6936000" cy="523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04" name="Google Shape;104;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7.pn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9.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13"/>
          <p:cNvSpPr txBox="1"/>
          <p:nvPr>
            <p:ph type="ctrTitle"/>
          </p:nvPr>
        </p:nvSpPr>
        <p:spPr>
          <a:xfrm>
            <a:off x="3537150" y="1578400"/>
            <a:ext cx="5281500" cy="157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750">
                <a:solidFill>
                  <a:schemeClr val="dk1"/>
                </a:solidFill>
                <a:highlight>
                  <a:srgbClr val="FFFFFF"/>
                </a:highlight>
              </a:rPr>
              <a:t>Preventing Bar Closure</a:t>
            </a:r>
            <a:endParaRPr sz="2950">
              <a:solidFill>
                <a:schemeClr val="dk1"/>
              </a:solidFill>
            </a:endParaRPr>
          </a:p>
        </p:txBody>
      </p:sp>
      <p:sp>
        <p:nvSpPr>
          <p:cNvPr id="135" name="Google Shape;135;p13"/>
          <p:cNvSpPr txBox="1"/>
          <p:nvPr>
            <p:ph idx="1" type="subTitle"/>
          </p:nvPr>
        </p:nvSpPr>
        <p:spPr>
          <a:xfrm>
            <a:off x="5083950" y="3924925"/>
            <a:ext cx="3470700" cy="506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050">
                <a:solidFill>
                  <a:schemeClr val="dk1"/>
                </a:solidFill>
                <a:highlight>
                  <a:srgbClr val="FFFFFF"/>
                </a:highlight>
              </a:rPr>
              <a:t>Group-15: Max Schleck, Shravan Kaul, Jiayang Wang</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22"/>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Recommendations</a:t>
            </a:r>
            <a:r>
              <a:rPr lang="en"/>
              <a:t>:</a:t>
            </a:r>
            <a:endParaRPr/>
          </a:p>
        </p:txBody>
      </p:sp>
      <p:sp>
        <p:nvSpPr>
          <p:cNvPr id="201" name="Google Shape;201;p22"/>
          <p:cNvSpPr txBox="1"/>
          <p:nvPr>
            <p:ph idx="1" type="body"/>
          </p:nvPr>
        </p:nvSpPr>
        <p:spPr>
          <a:xfrm>
            <a:off x="1052550" y="1460250"/>
            <a:ext cx="7038900" cy="29112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a:t>The Monday’s Method!</a:t>
            </a:r>
            <a:endParaRPr/>
          </a:p>
          <a:p>
            <a:pPr indent="457200" lvl="0" marL="0" rtl="0" algn="l">
              <a:spcBef>
                <a:spcPts val="1200"/>
              </a:spcBef>
              <a:spcAft>
                <a:spcPts val="0"/>
              </a:spcAft>
              <a:buNone/>
            </a:pPr>
            <a:r>
              <a:rPr lang="en"/>
              <a:t>Focus:</a:t>
            </a:r>
            <a:endParaRPr/>
          </a:p>
          <a:p>
            <a:pPr indent="-311150" lvl="0" marL="914400" rtl="0" algn="l">
              <a:spcBef>
                <a:spcPts val="1200"/>
              </a:spcBef>
              <a:spcAft>
                <a:spcPts val="0"/>
              </a:spcAft>
              <a:buSzPts val="1300"/>
              <a:buChar char="-"/>
            </a:pPr>
            <a:r>
              <a:rPr lang="en"/>
              <a:t>Improving culture</a:t>
            </a:r>
            <a:endParaRPr/>
          </a:p>
          <a:p>
            <a:pPr indent="-311150" lvl="0" marL="914400" rtl="0" algn="l">
              <a:spcBef>
                <a:spcPts val="0"/>
              </a:spcBef>
              <a:spcAft>
                <a:spcPts val="0"/>
              </a:spcAft>
              <a:buSzPts val="1300"/>
              <a:buChar char="-"/>
            </a:pPr>
            <a:r>
              <a:rPr lang="en"/>
              <a:t>Happy hour/Drink Deal </a:t>
            </a:r>
            <a:r>
              <a:rPr lang="en"/>
              <a:t>opportunities</a:t>
            </a:r>
            <a:endParaRPr/>
          </a:p>
          <a:p>
            <a:pPr indent="-311150" lvl="0" marL="914400" rtl="0" algn="l">
              <a:spcBef>
                <a:spcPts val="0"/>
              </a:spcBef>
              <a:spcAft>
                <a:spcPts val="0"/>
              </a:spcAft>
              <a:buSzPts val="1300"/>
              <a:buChar char="-"/>
            </a:pPr>
            <a:r>
              <a:rPr lang="en"/>
              <a:t>Seasonal Drink Menus</a:t>
            </a:r>
            <a:endParaRPr/>
          </a:p>
          <a:p>
            <a:pPr indent="457200" lvl="0" marL="0" rtl="0" algn="l">
              <a:spcBef>
                <a:spcPts val="1200"/>
              </a:spcBef>
              <a:spcAft>
                <a:spcPts val="0"/>
              </a:spcAft>
              <a:buNone/>
            </a:pPr>
            <a:r>
              <a:rPr lang="en"/>
              <a:t>Ignore:</a:t>
            </a:r>
            <a:endParaRPr/>
          </a:p>
          <a:p>
            <a:pPr indent="-311150" lvl="0" marL="914400" rtl="0" algn="l">
              <a:spcBef>
                <a:spcPts val="1200"/>
              </a:spcBef>
              <a:spcAft>
                <a:spcPts val="0"/>
              </a:spcAft>
              <a:buSzPts val="1300"/>
              <a:buChar char="-"/>
            </a:pPr>
            <a:r>
              <a:rPr lang="en"/>
              <a:t>Food</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pic>
        <p:nvPicPr>
          <p:cNvPr id="202" name="Google Shape;202;p22"/>
          <p:cNvPicPr preferRelativeResize="0"/>
          <p:nvPr/>
        </p:nvPicPr>
        <p:blipFill>
          <a:blip r:embed="rId3">
            <a:alphaModFix/>
          </a:blip>
          <a:stretch>
            <a:fillRect/>
          </a:stretch>
        </p:blipFill>
        <p:spPr>
          <a:xfrm>
            <a:off x="5293700" y="393750"/>
            <a:ext cx="3042699" cy="2282024"/>
          </a:xfrm>
          <a:prstGeom prst="rect">
            <a:avLst/>
          </a:prstGeom>
          <a:noFill/>
          <a:ln>
            <a:noFill/>
          </a:ln>
        </p:spPr>
      </p:pic>
      <p:pic>
        <p:nvPicPr>
          <p:cNvPr id="203" name="Google Shape;203;p22"/>
          <p:cNvPicPr preferRelativeResize="0"/>
          <p:nvPr/>
        </p:nvPicPr>
        <p:blipFill>
          <a:blip r:embed="rId4">
            <a:alphaModFix/>
          </a:blip>
          <a:stretch>
            <a:fillRect/>
          </a:stretch>
        </p:blipFill>
        <p:spPr>
          <a:xfrm>
            <a:off x="5278538" y="2675775"/>
            <a:ext cx="3073019" cy="22820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23"/>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Future Improvements</a:t>
            </a:r>
            <a:endParaRPr/>
          </a:p>
        </p:txBody>
      </p:sp>
      <p:sp>
        <p:nvSpPr>
          <p:cNvPr id="209" name="Google Shape;209;p23"/>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Post Covid world calculations:</a:t>
            </a:r>
            <a:endParaRPr/>
          </a:p>
          <a:p>
            <a:pPr indent="-311150" lvl="0" marL="457200" rtl="0" algn="l">
              <a:spcBef>
                <a:spcPts val="1200"/>
              </a:spcBef>
              <a:spcAft>
                <a:spcPts val="0"/>
              </a:spcAft>
              <a:buSzPts val="1300"/>
              <a:buChar char="-"/>
            </a:pPr>
            <a:r>
              <a:rPr lang="en"/>
              <a:t>Give the data 2 years to collect</a:t>
            </a:r>
            <a:endParaRPr/>
          </a:p>
          <a:p>
            <a:pPr indent="0" lvl="0" marL="0" rtl="0" algn="l">
              <a:spcBef>
                <a:spcPts val="1200"/>
              </a:spcBef>
              <a:spcAft>
                <a:spcPts val="0"/>
              </a:spcAft>
              <a:buNone/>
            </a:pPr>
            <a:r>
              <a:rPr lang="en"/>
              <a:t>Broaden state scope</a:t>
            </a:r>
            <a:endParaRPr/>
          </a:p>
          <a:p>
            <a:pPr indent="0" lvl="0" marL="0" rtl="0" algn="l">
              <a:spcBef>
                <a:spcPts val="1200"/>
              </a:spcBef>
              <a:spcAft>
                <a:spcPts val="1200"/>
              </a:spcAft>
              <a:buNone/>
            </a:pPr>
            <a:r>
              <a:rPr lang="en"/>
              <a:t>Multiprocessing NLPs</a:t>
            </a:r>
            <a:endParaRPr/>
          </a:p>
        </p:txBody>
      </p:sp>
      <p:pic>
        <p:nvPicPr>
          <p:cNvPr id="210" name="Google Shape;210;p23"/>
          <p:cNvPicPr preferRelativeResize="0"/>
          <p:nvPr/>
        </p:nvPicPr>
        <p:blipFill>
          <a:blip r:embed="rId3">
            <a:alphaModFix/>
          </a:blip>
          <a:stretch>
            <a:fillRect/>
          </a:stretch>
        </p:blipFill>
        <p:spPr>
          <a:xfrm>
            <a:off x="4149125" y="985950"/>
            <a:ext cx="4909024" cy="2761324"/>
          </a:xfrm>
          <a:prstGeom prst="rect">
            <a:avLst/>
          </a:prstGeom>
          <a:noFill/>
          <a:ln>
            <a:noFill/>
          </a:ln>
        </p:spPr>
      </p:pic>
      <p:sp>
        <p:nvSpPr>
          <p:cNvPr id="211" name="Google Shape;211;p23"/>
          <p:cNvSpPr txBox="1"/>
          <p:nvPr/>
        </p:nvSpPr>
        <p:spPr>
          <a:xfrm>
            <a:off x="4428938" y="3877300"/>
            <a:ext cx="4349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Lato"/>
                <a:ea typeface="Lato"/>
                <a:cs typeface="Lato"/>
                <a:sym typeface="Lato"/>
              </a:rPr>
              <a:t>Statestreet on a Saturday at 2pm during Isolation</a:t>
            </a:r>
            <a:endParaRPr>
              <a:solidFill>
                <a:schemeClr val="lt1"/>
              </a:solidFill>
              <a:latin typeface="Lato"/>
              <a:ea typeface="Lato"/>
              <a:cs typeface="Lato"/>
              <a:sym typeface="La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1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Introduction</a:t>
            </a:r>
            <a:endParaRPr/>
          </a:p>
        </p:txBody>
      </p:sp>
      <p:sp>
        <p:nvSpPr>
          <p:cNvPr id="141" name="Google Shape;141;p14"/>
          <p:cNvSpPr txBox="1"/>
          <p:nvPr>
            <p:ph idx="1" type="body"/>
          </p:nvPr>
        </p:nvSpPr>
        <p:spPr>
          <a:xfrm>
            <a:off x="1297500" y="1283200"/>
            <a:ext cx="6379500" cy="2911200"/>
          </a:xfrm>
          <a:prstGeom prst="rect">
            <a:avLst/>
          </a:prstGeom>
        </p:spPr>
        <p:txBody>
          <a:bodyPr anchorCtr="0" anchor="t" bIns="91425" lIns="91425" spcFirstLastPara="1" rIns="91425" wrap="square" tIns="91425">
            <a:normAutofit/>
          </a:bodyPr>
          <a:lstStyle/>
          <a:p>
            <a:pPr indent="-323850" lvl="0" marL="457200" rtl="0" algn="l">
              <a:spcBef>
                <a:spcPts val="0"/>
              </a:spcBef>
              <a:spcAft>
                <a:spcPts val="0"/>
              </a:spcAft>
              <a:buSzPts val="1500"/>
              <a:buFont typeface="Times New Roman"/>
              <a:buChar char="●"/>
            </a:pPr>
            <a:r>
              <a:rPr lang="en" sz="1500">
                <a:latin typeface="Times New Roman"/>
                <a:ea typeface="Times New Roman"/>
                <a:cs typeface="Times New Roman"/>
                <a:sym typeface="Times New Roman"/>
              </a:rPr>
              <a:t>Yelp’s quarterly economic status report labeled the restaurants as one of the top two failing service industries.</a:t>
            </a:r>
            <a:endParaRPr sz="1500">
              <a:latin typeface="Times New Roman"/>
              <a:ea typeface="Times New Roman"/>
              <a:cs typeface="Times New Roman"/>
              <a:sym typeface="Times New Roman"/>
            </a:endParaRPr>
          </a:p>
          <a:p>
            <a:pPr indent="0" lvl="0" marL="457200" rtl="0" algn="l">
              <a:spcBef>
                <a:spcPts val="0"/>
              </a:spcBef>
              <a:spcAft>
                <a:spcPts val="0"/>
              </a:spcAft>
              <a:buNone/>
            </a:pPr>
            <a:r>
              <a:t/>
            </a:r>
            <a:endParaRPr sz="1500">
              <a:latin typeface="Times New Roman"/>
              <a:ea typeface="Times New Roman"/>
              <a:cs typeface="Times New Roman"/>
              <a:sym typeface="Times New Roman"/>
            </a:endParaRPr>
          </a:p>
          <a:p>
            <a:pPr indent="-323850" lvl="0" marL="457200" rtl="0" algn="l">
              <a:spcBef>
                <a:spcPts val="0"/>
              </a:spcBef>
              <a:spcAft>
                <a:spcPts val="0"/>
              </a:spcAft>
              <a:buSzPts val="1500"/>
              <a:buFont typeface="Times New Roman"/>
              <a:buChar char="●"/>
            </a:pPr>
            <a:r>
              <a:rPr lang="en" sz="1500">
                <a:latin typeface="Times New Roman"/>
                <a:ea typeface="Times New Roman"/>
                <a:cs typeface="Times New Roman"/>
                <a:sym typeface="Times New Roman"/>
              </a:rPr>
              <a:t>Within the restaurant category, bars continually rank as the restaurant type with the highest rate of closure consistently in this post Covid landscape.</a:t>
            </a:r>
            <a:endParaRPr sz="1500">
              <a:latin typeface="Times New Roman"/>
              <a:ea typeface="Times New Roman"/>
              <a:cs typeface="Times New Roman"/>
              <a:sym typeface="Times New Roman"/>
            </a:endParaRPr>
          </a:p>
          <a:p>
            <a:pPr indent="0" lvl="0" marL="457200" rtl="0" algn="l">
              <a:spcBef>
                <a:spcPts val="0"/>
              </a:spcBef>
              <a:spcAft>
                <a:spcPts val="0"/>
              </a:spcAft>
              <a:buNone/>
            </a:pPr>
            <a:r>
              <a:t/>
            </a:r>
            <a:endParaRPr sz="1500">
              <a:latin typeface="Times New Roman"/>
              <a:ea typeface="Times New Roman"/>
              <a:cs typeface="Times New Roman"/>
              <a:sym typeface="Times New Roman"/>
            </a:endParaRPr>
          </a:p>
          <a:p>
            <a:pPr indent="-323850" lvl="0" marL="457200" rtl="0" algn="l">
              <a:spcBef>
                <a:spcPts val="0"/>
              </a:spcBef>
              <a:spcAft>
                <a:spcPts val="0"/>
              </a:spcAft>
              <a:buSzPts val="1500"/>
              <a:buFont typeface="Times New Roman"/>
              <a:buChar char="●"/>
            </a:pPr>
            <a:r>
              <a:rPr lang="en" sz="1500">
                <a:latin typeface="Times New Roman"/>
                <a:ea typeface="Times New Roman"/>
                <a:cs typeface="Times New Roman"/>
                <a:sym typeface="Times New Roman"/>
              </a:rPr>
              <a:t>Research reasons why bars are continuing to fail at a higher rate.</a:t>
            </a:r>
            <a:endParaRPr sz="1500">
              <a:latin typeface="Times New Roman"/>
              <a:ea typeface="Times New Roman"/>
              <a:cs typeface="Times New Roman"/>
              <a:sym typeface="Times New Roman"/>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1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Data Cleaning</a:t>
            </a:r>
            <a:endParaRPr/>
          </a:p>
        </p:txBody>
      </p:sp>
      <p:sp>
        <p:nvSpPr>
          <p:cNvPr id="147" name="Google Shape;147;p15"/>
          <p:cNvSpPr txBox="1"/>
          <p:nvPr>
            <p:ph idx="1" type="body"/>
          </p:nvPr>
        </p:nvSpPr>
        <p:spPr>
          <a:xfrm>
            <a:off x="1297500" y="932225"/>
            <a:ext cx="7038900" cy="41157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First we preprocessed all the business and reviews json files to scrape the information.</a:t>
            </a:r>
            <a:endParaRPr/>
          </a:p>
          <a:p>
            <a:pPr indent="-311150" lvl="0" marL="457200" rtl="0" algn="l">
              <a:spcBef>
                <a:spcPts val="0"/>
              </a:spcBef>
              <a:spcAft>
                <a:spcPts val="0"/>
              </a:spcAft>
              <a:buSzPts val="1300"/>
              <a:buChar char="●"/>
            </a:pPr>
            <a:r>
              <a:rPr lang="en"/>
              <a:t>We chose Pennsylvania as it had the most </a:t>
            </a:r>
            <a:r>
              <a:rPr lang="en"/>
              <a:t>number of businesses in both open and closed categories and wanted to stick to one demographic for best results to find reasons of bar closure in a region.</a:t>
            </a:r>
            <a:endParaRPr/>
          </a:p>
          <a:p>
            <a:pPr indent="0" lvl="0" marL="457200" rtl="0" algn="l">
              <a:spcBef>
                <a:spcPts val="1200"/>
              </a:spcBef>
              <a:spcAft>
                <a:spcPts val="1200"/>
              </a:spcAft>
              <a:buNone/>
            </a:pPr>
            <a:r>
              <a:rPr lang="en"/>
              <a:t>CLOSED                                                            		     OPEN</a:t>
            </a:r>
            <a:endParaRPr/>
          </a:p>
        </p:txBody>
      </p:sp>
      <p:pic>
        <p:nvPicPr>
          <p:cNvPr id="148" name="Google Shape;148;p15"/>
          <p:cNvPicPr preferRelativeResize="0"/>
          <p:nvPr/>
        </p:nvPicPr>
        <p:blipFill rotWithShape="1">
          <a:blip r:embed="rId3">
            <a:alphaModFix/>
          </a:blip>
          <a:srcRect b="2797" l="0" r="0" t="2370"/>
          <a:stretch/>
        </p:blipFill>
        <p:spPr>
          <a:xfrm>
            <a:off x="1803175" y="2428150"/>
            <a:ext cx="2530950" cy="2358525"/>
          </a:xfrm>
          <a:prstGeom prst="rect">
            <a:avLst/>
          </a:prstGeom>
          <a:noFill/>
          <a:ln>
            <a:noFill/>
          </a:ln>
        </p:spPr>
      </p:pic>
      <p:pic>
        <p:nvPicPr>
          <p:cNvPr id="149" name="Google Shape;149;p15"/>
          <p:cNvPicPr preferRelativeResize="0"/>
          <p:nvPr/>
        </p:nvPicPr>
        <p:blipFill rotWithShape="1">
          <a:blip r:embed="rId4">
            <a:alphaModFix/>
          </a:blip>
          <a:srcRect b="1843" l="0" r="0" t="3135"/>
          <a:stretch/>
        </p:blipFill>
        <p:spPr>
          <a:xfrm>
            <a:off x="5153850" y="2571750"/>
            <a:ext cx="2330775" cy="22409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1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Text Cleaning</a:t>
            </a:r>
            <a:endParaRPr/>
          </a:p>
        </p:txBody>
      </p:sp>
      <p:sp>
        <p:nvSpPr>
          <p:cNvPr id="155" name="Google Shape;155;p16"/>
          <p:cNvSpPr txBox="1"/>
          <p:nvPr>
            <p:ph idx="1" type="body"/>
          </p:nvPr>
        </p:nvSpPr>
        <p:spPr>
          <a:xfrm>
            <a:off x="1297500" y="1271650"/>
            <a:ext cx="7038900" cy="29112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Tokenization, Lemmatization and Removal of Stop Words. </a:t>
            </a:r>
            <a:br>
              <a:rPr lang="en"/>
            </a:br>
            <a:br>
              <a:rPr lang="en"/>
            </a:br>
            <a:endParaRPr/>
          </a:p>
          <a:p>
            <a:pPr indent="-311150" lvl="0" marL="457200" rtl="0" algn="l">
              <a:spcBef>
                <a:spcPts val="0"/>
              </a:spcBef>
              <a:spcAft>
                <a:spcPts val="0"/>
              </a:spcAft>
              <a:buSzPts val="1300"/>
              <a:buChar char="●"/>
            </a:pPr>
            <a:r>
              <a:rPr lang="en"/>
              <a:t>Language detection to English </a:t>
            </a:r>
            <a:br>
              <a:rPr lang="en"/>
            </a:br>
            <a:br>
              <a:rPr lang="en"/>
            </a:br>
            <a:endParaRPr/>
          </a:p>
          <a:p>
            <a:pPr indent="-311150" lvl="0" marL="457200" rtl="0" algn="l">
              <a:spcBef>
                <a:spcPts val="0"/>
              </a:spcBef>
              <a:spcAft>
                <a:spcPts val="0"/>
              </a:spcAft>
              <a:buSzPts val="1300"/>
              <a:buChar char="●"/>
            </a:pPr>
            <a:r>
              <a:rPr lang="en"/>
              <a:t>Modified Stopwords list for added safety for text classification model to remove unnecessary words not related to bar aspects.</a:t>
            </a:r>
            <a:br>
              <a:rPr lang="en"/>
            </a:br>
            <a:br>
              <a:rPr lang="en"/>
            </a:br>
            <a:endParaRPr/>
          </a:p>
          <a:p>
            <a:pPr indent="-311150" lvl="0" marL="457200" rtl="0" algn="l">
              <a:spcBef>
                <a:spcPts val="0"/>
              </a:spcBef>
              <a:spcAft>
                <a:spcPts val="0"/>
              </a:spcAft>
              <a:buSzPts val="1300"/>
              <a:buChar char="●"/>
            </a:pPr>
            <a:r>
              <a:rPr lang="en"/>
              <a:t>Profanity filter words to avoid skewing of review data.</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17"/>
          <p:cNvSpPr txBox="1"/>
          <p:nvPr>
            <p:ph type="title"/>
          </p:nvPr>
        </p:nvSpPr>
        <p:spPr>
          <a:xfrm>
            <a:off x="1297500" y="393750"/>
            <a:ext cx="70389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Language Processing and Sentiment Analysis</a:t>
            </a:r>
            <a:endParaRPr/>
          </a:p>
        </p:txBody>
      </p:sp>
      <p:sp>
        <p:nvSpPr>
          <p:cNvPr id="161" name="Google Shape;161;p17"/>
          <p:cNvSpPr txBox="1"/>
          <p:nvPr>
            <p:ph idx="1" type="body"/>
          </p:nvPr>
        </p:nvSpPr>
        <p:spPr>
          <a:xfrm>
            <a:off x="1297500" y="982400"/>
            <a:ext cx="7038900" cy="32889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Defining aspect labels after EDA : Ambience, Food, Drinks, Price and Service</a:t>
            </a:r>
            <a:br>
              <a:rPr lang="en"/>
            </a:br>
            <a:r>
              <a:rPr lang="en"/>
              <a:t>Creating word embedding from one of models like  BERT, ELMO, Glove and Word2vec for reviews as well as aspect labels.</a:t>
            </a:r>
            <a:endParaRPr/>
          </a:p>
          <a:p>
            <a:pPr indent="-311150" lvl="0" marL="457200" rtl="0" algn="l">
              <a:spcBef>
                <a:spcPts val="0"/>
              </a:spcBef>
              <a:spcAft>
                <a:spcPts val="0"/>
              </a:spcAft>
              <a:buSzPts val="1300"/>
              <a:buChar char="●"/>
            </a:pPr>
            <a:r>
              <a:rPr lang="en"/>
              <a:t>Using centroid based distance calculation to classify reviews into aspects (NearestNeighnors)</a:t>
            </a:r>
            <a:endParaRPr/>
          </a:p>
          <a:p>
            <a:pPr indent="-311150" lvl="0" marL="457200" rtl="0" algn="l">
              <a:spcBef>
                <a:spcPts val="0"/>
              </a:spcBef>
              <a:spcAft>
                <a:spcPts val="0"/>
              </a:spcAft>
              <a:buSzPts val="1300"/>
              <a:buChar char="●"/>
            </a:pPr>
            <a:r>
              <a:rPr lang="en"/>
              <a:t>Choosing Sentiment analysis model between TextBlob, Vader &amp; DistilBERT.</a:t>
            </a:r>
            <a:endParaRPr/>
          </a:p>
          <a:p>
            <a:pPr indent="0" lvl="0" marL="457200" rtl="0" algn="l">
              <a:spcBef>
                <a:spcPts val="1200"/>
              </a:spcBef>
              <a:spcAft>
                <a:spcPts val="0"/>
              </a:spcAft>
              <a:buNone/>
            </a:pPr>
            <a:br>
              <a:rPr lang="en"/>
            </a:br>
            <a:endParaRPr/>
          </a:p>
          <a:p>
            <a:pPr indent="0" lvl="0" marL="457200" rtl="0" algn="l">
              <a:spcBef>
                <a:spcPts val="1200"/>
              </a:spcBef>
              <a:spcAft>
                <a:spcPts val="1200"/>
              </a:spcAft>
              <a:buNone/>
            </a:pPr>
            <a:r>
              <a:t/>
            </a:r>
            <a:endParaRPr/>
          </a:p>
        </p:txBody>
      </p:sp>
      <p:pic>
        <p:nvPicPr>
          <p:cNvPr id="162" name="Google Shape;162;p17"/>
          <p:cNvPicPr preferRelativeResize="0"/>
          <p:nvPr/>
        </p:nvPicPr>
        <p:blipFill>
          <a:blip r:embed="rId3">
            <a:alphaModFix/>
          </a:blip>
          <a:stretch>
            <a:fillRect/>
          </a:stretch>
        </p:blipFill>
        <p:spPr>
          <a:xfrm>
            <a:off x="2464250" y="2529275"/>
            <a:ext cx="3802324" cy="25146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18"/>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Resulting Hazards Model:</a:t>
            </a:r>
            <a:endParaRPr/>
          </a:p>
        </p:txBody>
      </p:sp>
      <p:sp>
        <p:nvSpPr>
          <p:cNvPr id="168" name="Google Shape;168;p18"/>
          <p:cNvSpPr txBox="1"/>
          <p:nvPr/>
        </p:nvSpPr>
        <p:spPr>
          <a:xfrm>
            <a:off x="1651500" y="1121850"/>
            <a:ext cx="63309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a:solidFill>
                  <a:schemeClr val="lt1"/>
                </a:solidFill>
                <a:latin typeface="Lato"/>
                <a:ea typeface="Lato"/>
                <a:cs typeface="Lato"/>
                <a:sym typeface="Lato"/>
              </a:rPr>
              <a:t>Surv(time,is_open)~Drink + Ambience + Price + strata(Service)</a:t>
            </a:r>
            <a:endParaRPr>
              <a:solidFill>
                <a:schemeClr val="lt1"/>
              </a:solidFill>
              <a:latin typeface="Lato"/>
              <a:ea typeface="Lato"/>
              <a:cs typeface="Lato"/>
              <a:sym typeface="Lato"/>
            </a:endParaRPr>
          </a:p>
        </p:txBody>
      </p:sp>
      <p:graphicFrame>
        <p:nvGraphicFramePr>
          <p:cNvPr id="169" name="Google Shape;169;p18"/>
          <p:cNvGraphicFramePr/>
          <p:nvPr/>
        </p:nvGraphicFramePr>
        <p:xfrm>
          <a:off x="559050" y="1938500"/>
          <a:ext cx="3000000" cy="3000000"/>
        </p:xfrm>
        <a:graphic>
          <a:graphicData uri="http://schemas.openxmlformats.org/drawingml/2006/table">
            <a:tbl>
              <a:tblPr>
                <a:noFill/>
                <a:tableStyleId>{0615188A-7732-4413-BE86-19C9FE587B8E}</a:tableStyleId>
              </a:tblPr>
              <a:tblGrid>
                <a:gridCol w="1605750"/>
                <a:gridCol w="1605750"/>
              </a:tblGrid>
              <a:tr h="502625">
                <a:tc>
                  <a:txBody>
                    <a:bodyPr/>
                    <a:lstStyle/>
                    <a:p>
                      <a:pPr indent="0" lvl="0" marL="0" rtl="0" algn="l">
                        <a:spcBef>
                          <a:spcPts val="0"/>
                        </a:spcBef>
                        <a:spcAft>
                          <a:spcPts val="0"/>
                        </a:spcAft>
                        <a:buNone/>
                      </a:pPr>
                      <a:r>
                        <a:t/>
                      </a:r>
                      <a:endParaRPr b="1">
                        <a:solidFill>
                          <a:schemeClr val="lt1"/>
                        </a:solidFill>
                      </a:endParaRPr>
                    </a:p>
                  </a:txBody>
                  <a:tcPr marT="91425" marB="91425" marR="91425" marL="91425"/>
                </a:tc>
                <a:tc>
                  <a:txBody>
                    <a:bodyPr/>
                    <a:lstStyle/>
                    <a:p>
                      <a:pPr indent="0" lvl="0" marL="0" rtl="0" algn="l">
                        <a:spcBef>
                          <a:spcPts val="0"/>
                        </a:spcBef>
                        <a:spcAft>
                          <a:spcPts val="0"/>
                        </a:spcAft>
                        <a:buNone/>
                      </a:pPr>
                      <a:r>
                        <a:rPr b="1" lang="en">
                          <a:solidFill>
                            <a:schemeClr val="lt1"/>
                          </a:solidFill>
                        </a:rPr>
                        <a:t>Hazard Ratio:</a:t>
                      </a:r>
                      <a:endParaRPr b="1">
                        <a:solidFill>
                          <a:schemeClr val="lt1"/>
                        </a:solidFill>
                      </a:endParaRPr>
                    </a:p>
                  </a:txBody>
                  <a:tcPr marT="91425" marB="91425" marR="91425" marL="91425"/>
                </a:tc>
              </a:tr>
              <a:tr h="502625">
                <a:tc>
                  <a:txBody>
                    <a:bodyPr/>
                    <a:lstStyle/>
                    <a:p>
                      <a:pPr indent="0" lvl="0" marL="0" rtl="0" algn="l">
                        <a:spcBef>
                          <a:spcPts val="0"/>
                        </a:spcBef>
                        <a:spcAft>
                          <a:spcPts val="0"/>
                        </a:spcAft>
                        <a:buNone/>
                      </a:pPr>
                      <a:r>
                        <a:rPr b="1" lang="en">
                          <a:solidFill>
                            <a:schemeClr val="lt1"/>
                          </a:solidFill>
                        </a:rPr>
                        <a:t>Price</a:t>
                      </a:r>
                      <a:endParaRPr b="1">
                        <a:solidFill>
                          <a:schemeClr val="lt1"/>
                        </a:solidFill>
                      </a:endParaRPr>
                    </a:p>
                  </a:txBody>
                  <a:tcPr marT="91425" marB="91425" marR="91425" marL="91425"/>
                </a:tc>
                <a:tc>
                  <a:txBody>
                    <a:bodyPr/>
                    <a:lstStyle/>
                    <a:p>
                      <a:pPr indent="0" lvl="0" marL="0" rtl="0" algn="l">
                        <a:spcBef>
                          <a:spcPts val="0"/>
                        </a:spcBef>
                        <a:spcAft>
                          <a:spcPts val="0"/>
                        </a:spcAft>
                        <a:buNone/>
                      </a:pPr>
                      <a:r>
                        <a:rPr b="1" lang="en">
                          <a:solidFill>
                            <a:schemeClr val="lt1"/>
                          </a:solidFill>
                        </a:rPr>
                        <a:t>1.19</a:t>
                      </a:r>
                      <a:endParaRPr b="1">
                        <a:solidFill>
                          <a:schemeClr val="lt1"/>
                        </a:solidFill>
                      </a:endParaRPr>
                    </a:p>
                  </a:txBody>
                  <a:tcPr marT="91425" marB="91425" marR="91425" marL="91425"/>
                </a:tc>
              </a:tr>
              <a:tr h="502625">
                <a:tc>
                  <a:txBody>
                    <a:bodyPr/>
                    <a:lstStyle/>
                    <a:p>
                      <a:pPr indent="0" lvl="0" marL="0" rtl="0" algn="l">
                        <a:spcBef>
                          <a:spcPts val="0"/>
                        </a:spcBef>
                        <a:spcAft>
                          <a:spcPts val="0"/>
                        </a:spcAft>
                        <a:buNone/>
                      </a:pPr>
                      <a:r>
                        <a:rPr b="1" lang="en">
                          <a:solidFill>
                            <a:schemeClr val="lt1"/>
                          </a:solidFill>
                        </a:rPr>
                        <a:t>Ambience</a:t>
                      </a:r>
                      <a:endParaRPr b="1">
                        <a:solidFill>
                          <a:schemeClr val="lt1"/>
                        </a:solidFill>
                      </a:endParaRPr>
                    </a:p>
                  </a:txBody>
                  <a:tcPr marT="91425" marB="91425" marR="91425" marL="91425"/>
                </a:tc>
                <a:tc>
                  <a:txBody>
                    <a:bodyPr/>
                    <a:lstStyle/>
                    <a:p>
                      <a:pPr indent="0" lvl="0" marL="0" rtl="0" algn="l">
                        <a:spcBef>
                          <a:spcPts val="0"/>
                        </a:spcBef>
                        <a:spcAft>
                          <a:spcPts val="0"/>
                        </a:spcAft>
                        <a:buNone/>
                      </a:pPr>
                      <a:r>
                        <a:rPr b="1" lang="en">
                          <a:solidFill>
                            <a:schemeClr val="lt1"/>
                          </a:solidFill>
                        </a:rPr>
                        <a:t>1.24</a:t>
                      </a:r>
                      <a:endParaRPr b="1">
                        <a:solidFill>
                          <a:schemeClr val="lt1"/>
                        </a:solidFill>
                      </a:endParaRPr>
                    </a:p>
                  </a:txBody>
                  <a:tcPr marT="91425" marB="91425" marR="91425" marL="91425"/>
                </a:tc>
              </a:tr>
              <a:tr h="502625">
                <a:tc>
                  <a:txBody>
                    <a:bodyPr/>
                    <a:lstStyle/>
                    <a:p>
                      <a:pPr indent="0" lvl="0" marL="0" rtl="0" algn="l">
                        <a:spcBef>
                          <a:spcPts val="0"/>
                        </a:spcBef>
                        <a:spcAft>
                          <a:spcPts val="0"/>
                        </a:spcAft>
                        <a:buNone/>
                      </a:pPr>
                      <a:r>
                        <a:rPr b="1" lang="en">
                          <a:solidFill>
                            <a:schemeClr val="lt1"/>
                          </a:solidFill>
                        </a:rPr>
                        <a:t>Drinks</a:t>
                      </a:r>
                      <a:endParaRPr b="1">
                        <a:solidFill>
                          <a:schemeClr val="lt1"/>
                        </a:solidFill>
                      </a:endParaRPr>
                    </a:p>
                  </a:txBody>
                  <a:tcPr marT="91425" marB="91425" marR="91425" marL="91425"/>
                </a:tc>
                <a:tc>
                  <a:txBody>
                    <a:bodyPr/>
                    <a:lstStyle/>
                    <a:p>
                      <a:pPr indent="0" lvl="0" marL="0" rtl="0" algn="l">
                        <a:spcBef>
                          <a:spcPts val="0"/>
                        </a:spcBef>
                        <a:spcAft>
                          <a:spcPts val="0"/>
                        </a:spcAft>
                        <a:buNone/>
                      </a:pPr>
                      <a:r>
                        <a:rPr b="1" lang="en">
                          <a:solidFill>
                            <a:schemeClr val="lt1"/>
                          </a:solidFill>
                        </a:rPr>
                        <a:t>1.13</a:t>
                      </a:r>
                      <a:endParaRPr b="1">
                        <a:solidFill>
                          <a:schemeClr val="lt1"/>
                        </a:solidFill>
                      </a:endParaRPr>
                    </a:p>
                  </a:txBody>
                  <a:tcPr marT="91425" marB="91425" marR="91425" marL="91425"/>
                </a:tc>
              </a:tr>
            </a:tbl>
          </a:graphicData>
        </a:graphic>
      </p:graphicFrame>
      <p:pic>
        <p:nvPicPr>
          <p:cNvPr id="170" name="Google Shape;170;p18"/>
          <p:cNvPicPr preferRelativeResize="0"/>
          <p:nvPr/>
        </p:nvPicPr>
        <p:blipFill>
          <a:blip r:embed="rId3">
            <a:alphaModFix/>
          </a:blip>
          <a:stretch>
            <a:fillRect/>
          </a:stretch>
        </p:blipFill>
        <p:spPr>
          <a:xfrm>
            <a:off x="4572000" y="2640200"/>
            <a:ext cx="3600450" cy="4762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19"/>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Assumption Checking</a:t>
            </a:r>
            <a:endParaRPr/>
          </a:p>
        </p:txBody>
      </p:sp>
      <p:sp>
        <p:nvSpPr>
          <p:cNvPr id="176" name="Google Shape;176;p19"/>
          <p:cNvSpPr txBox="1"/>
          <p:nvPr/>
        </p:nvSpPr>
        <p:spPr>
          <a:xfrm>
            <a:off x="1343950" y="1020400"/>
            <a:ext cx="317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Lato"/>
                <a:ea typeface="Lato"/>
                <a:cs typeface="Lato"/>
                <a:sym typeface="Lato"/>
              </a:rPr>
              <a:t>Proportional Hazards</a:t>
            </a:r>
            <a:endParaRPr>
              <a:solidFill>
                <a:schemeClr val="lt1"/>
              </a:solidFill>
              <a:latin typeface="Lato"/>
              <a:ea typeface="Lato"/>
              <a:cs typeface="Lato"/>
              <a:sym typeface="Lato"/>
            </a:endParaRPr>
          </a:p>
        </p:txBody>
      </p:sp>
      <p:pic>
        <p:nvPicPr>
          <p:cNvPr id="177" name="Google Shape;177;p19"/>
          <p:cNvPicPr preferRelativeResize="0"/>
          <p:nvPr/>
        </p:nvPicPr>
        <p:blipFill>
          <a:blip r:embed="rId3">
            <a:alphaModFix/>
          </a:blip>
          <a:stretch>
            <a:fillRect/>
          </a:stretch>
        </p:blipFill>
        <p:spPr>
          <a:xfrm>
            <a:off x="5026300" y="2324250"/>
            <a:ext cx="3600450" cy="2038350"/>
          </a:xfrm>
          <a:prstGeom prst="rect">
            <a:avLst/>
          </a:prstGeom>
          <a:noFill/>
          <a:ln>
            <a:noFill/>
          </a:ln>
        </p:spPr>
      </p:pic>
      <p:sp>
        <p:nvSpPr>
          <p:cNvPr id="178" name="Google Shape;178;p19"/>
          <p:cNvSpPr txBox="1"/>
          <p:nvPr/>
        </p:nvSpPr>
        <p:spPr>
          <a:xfrm>
            <a:off x="1397225" y="1477675"/>
            <a:ext cx="3275700" cy="3374100"/>
          </a:xfrm>
          <a:prstGeom prst="rect">
            <a:avLst/>
          </a:prstGeom>
          <a:noFill/>
          <a:ln>
            <a:noFill/>
          </a:ln>
        </p:spPr>
        <p:txBody>
          <a:bodyPr anchorCtr="0" anchor="t" bIns="91425" lIns="91425" spcFirstLastPara="1" rIns="91425" wrap="square" tIns="91425">
            <a:spAutoFit/>
          </a:bodyPr>
          <a:lstStyle/>
          <a:p>
            <a:pPr indent="-304800" lvl="0" marL="457200" rtl="0" algn="l">
              <a:lnSpc>
                <a:spcPct val="115000"/>
              </a:lnSpc>
              <a:spcBef>
                <a:spcPts val="0"/>
              </a:spcBef>
              <a:spcAft>
                <a:spcPts val="0"/>
              </a:spcAft>
              <a:buClr>
                <a:schemeClr val="lt1"/>
              </a:buClr>
              <a:buSzPts val="1200"/>
              <a:buFont typeface="Times New Roman"/>
              <a:buChar char="●"/>
            </a:pPr>
            <a:r>
              <a:rPr lang="en" sz="1200">
                <a:solidFill>
                  <a:schemeClr val="lt1"/>
                </a:solidFill>
                <a:latin typeface="Times New Roman"/>
                <a:ea typeface="Times New Roman"/>
                <a:cs typeface="Times New Roman"/>
                <a:sym typeface="Times New Roman"/>
              </a:rPr>
              <a:t>The CPH model requires the relative hazard (or risk of closure) to be constant over time and as our other predictors vary.</a:t>
            </a:r>
            <a:endParaRPr sz="1200">
              <a:solidFill>
                <a:schemeClr val="lt1"/>
              </a:solidFill>
              <a:latin typeface="Times New Roman"/>
              <a:ea typeface="Times New Roman"/>
              <a:cs typeface="Times New Roman"/>
              <a:sym typeface="Times New Roman"/>
            </a:endParaRPr>
          </a:p>
          <a:p>
            <a:pPr indent="0" lvl="0" marL="457200" rtl="0" algn="l">
              <a:lnSpc>
                <a:spcPct val="115000"/>
              </a:lnSpc>
              <a:spcBef>
                <a:spcPts val="0"/>
              </a:spcBef>
              <a:spcAft>
                <a:spcPts val="0"/>
              </a:spcAft>
              <a:buNone/>
            </a:pPr>
            <a:r>
              <a:t/>
            </a:r>
            <a:endParaRPr sz="1200">
              <a:solidFill>
                <a:schemeClr val="lt1"/>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lt1"/>
              </a:buClr>
              <a:buSzPts val="1200"/>
              <a:buFont typeface="Times New Roman"/>
              <a:buChar char="●"/>
            </a:pPr>
            <a:r>
              <a:rPr lang="en" sz="1200">
                <a:solidFill>
                  <a:schemeClr val="lt1"/>
                </a:solidFill>
                <a:latin typeface="Times New Roman"/>
                <a:ea typeface="Times New Roman"/>
                <a:cs typeface="Times New Roman"/>
                <a:sym typeface="Times New Roman"/>
              </a:rPr>
              <a:t>This assumption is checked by referencing the scaled Schoenfeld residuals correlation with time.</a:t>
            </a:r>
            <a:endParaRPr sz="1200">
              <a:solidFill>
                <a:schemeClr val="lt1"/>
              </a:solidFill>
              <a:latin typeface="Times New Roman"/>
              <a:ea typeface="Times New Roman"/>
              <a:cs typeface="Times New Roman"/>
              <a:sym typeface="Times New Roman"/>
            </a:endParaRPr>
          </a:p>
          <a:p>
            <a:pPr indent="0" lvl="0" marL="457200" rtl="0" algn="l">
              <a:lnSpc>
                <a:spcPct val="115000"/>
              </a:lnSpc>
              <a:spcBef>
                <a:spcPts val="0"/>
              </a:spcBef>
              <a:spcAft>
                <a:spcPts val="0"/>
              </a:spcAft>
              <a:buNone/>
            </a:pPr>
            <a:r>
              <a:t/>
            </a:r>
            <a:endParaRPr sz="1200">
              <a:solidFill>
                <a:schemeClr val="lt1"/>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lt1"/>
              </a:buClr>
              <a:buSzPts val="1200"/>
              <a:buFont typeface="Times New Roman"/>
              <a:buChar char="●"/>
            </a:pPr>
            <a:r>
              <a:rPr lang="en" sz="1200">
                <a:solidFill>
                  <a:schemeClr val="lt1"/>
                </a:solidFill>
                <a:latin typeface="Times New Roman"/>
                <a:ea typeface="Times New Roman"/>
                <a:cs typeface="Times New Roman"/>
                <a:sym typeface="Times New Roman"/>
              </a:rPr>
              <a:t>Generating these correlation coefficients (p values in the table to the left) shows that none of our predictors are correlated at the 10% significance level.</a:t>
            </a:r>
            <a:endParaRPr sz="1200">
              <a:solidFill>
                <a:schemeClr val="lt1"/>
              </a:solidFill>
              <a:latin typeface="Times New Roman"/>
              <a:ea typeface="Times New Roman"/>
              <a:cs typeface="Times New Roman"/>
              <a:sym typeface="Times New Roman"/>
            </a:endParaRPr>
          </a:p>
          <a:p>
            <a:pPr indent="0" lvl="0" marL="457200" rtl="0" algn="l">
              <a:lnSpc>
                <a:spcPct val="115000"/>
              </a:lnSpc>
              <a:spcBef>
                <a:spcPts val="0"/>
              </a:spcBef>
              <a:spcAft>
                <a:spcPts val="0"/>
              </a:spcAft>
              <a:buNone/>
            </a:pPr>
            <a:r>
              <a:t/>
            </a:r>
            <a:endParaRPr sz="1200">
              <a:solidFill>
                <a:schemeClr val="lt1"/>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lt1"/>
              </a:buClr>
              <a:buSzPts val="1200"/>
              <a:buFont typeface="Times New Roman"/>
              <a:buChar char="●"/>
            </a:pPr>
            <a:r>
              <a:rPr lang="en" sz="1200">
                <a:solidFill>
                  <a:schemeClr val="lt1"/>
                </a:solidFill>
                <a:latin typeface="Times New Roman"/>
                <a:ea typeface="Times New Roman"/>
                <a:cs typeface="Times New Roman"/>
                <a:sym typeface="Times New Roman"/>
              </a:rPr>
              <a:t>This assumption was met.</a:t>
            </a:r>
            <a:endParaRPr sz="1200">
              <a:solidFill>
                <a:schemeClr val="lt1"/>
              </a:solidFill>
              <a:latin typeface="Times New Roman"/>
              <a:ea typeface="Times New Roman"/>
              <a:cs typeface="Times New Roman"/>
              <a:sym typeface="Times New Roman"/>
            </a:endParaRPr>
          </a:p>
          <a:p>
            <a:pPr indent="-317500" lvl="0" marL="457200" rtl="0" algn="l">
              <a:spcBef>
                <a:spcPts val="0"/>
              </a:spcBef>
              <a:spcAft>
                <a:spcPts val="0"/>
              </a:spcAft>
              <a:buSzPts val="1400"/>
              <a:buFont typeface="Lato"/>
              <a:buChar char="●"/>
            </a:pPr>
            <a:r>
              <a:t/>
            </a:r>
            <a:endParaRPr>
              <a:latin typeface="Lato"/>
              <a:ea typeface="Lato"/>
              <a:cs typeface="Lato"/>
              <a:sym typeface="La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20"/>
          <p:cNvSpPr txBox="1"/>
          <p:nvPr>
            <p:ph type="title"/>
          </p:nvPr>
        </p:nvSpPr>
        <p:spPr>
          <a:xfrm>
            <a:off x="1297500" y="393750"/>
            <a:ext cx="70389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Assumption Checking</a:t>
            </a:r>
            <a:endParaRPr/>
          </a:p>
          <a:p>
            <a:pPr indent="0" lvl="0" marL="0" rtl="0" algn="l">
              <a:spcBef>
                <a:spcPts val="0"/>
              </a:spcBef>
              <a:spcAft>
                <a:spcPts val="0"/>
              </a:spcAft>
              <a:buNone/>
            </a:pPr>
            <a:r>
              <a:t/>
            </a:r>
            <a:endParaRPr/>
          </a:p>
        </p:txBody>
      </p:sp>
      <p:sp>
        <p:nvSpPr>
          <p:cNvPr id="184" name="Google Shape;184;p20"/>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304800" lvl="0" marL="457200" rtl="0" algn="l">
              <a:spcBef>
                <a:spcPts val="0"/>
              </a:spcBef>
              <a:spcAft>
                <a:spcPts val="0"/>
              </a:spcAft>
              <a:buSzPts val="1200"/>
              <a:buFont typeface="Times New Roman"/>
              <a:buChar char="●"/>
            </a:pPr>
            <a:r>
              <a:rPr lang="en" sz="1200">
                <a:latin typeface="Times New Roman"/>
                <a:ea typeface="Times New Roman"/>
                <a:cs typeface="Times New Roman"/>
                <a:sym typeface="Times New Roman"/>
              </a:rPr>
              <a:t>The CPH model additionally requires there to be a roughly linear relationship between the log of our hazard and our predictors.</a:t>
            </a:r>
            <a:endParaRPr/>
          </a:p>
        </p:txBody>
      </p:sp>
      <p:sp>
        <p:nvSpPr>
          <p:cNvPr id="185" name="Google Shape;185;p20"/>
          <p:cNvSpPr txBox="1"/>
          <p:nvPr/>
        </p:nvSpPr>
        <p:spPr>
          <a:xfrm>
            <a:off x="1352250" y="1003800"/>
            <a:ext cx="116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Lato"/>
              <a:ea typeface="Lato"/>
              <a:cs typeface="Lato"/>
              <a:sym typeface="Lato"/>
            </a:endParaRPr>
          </a:p>
        </p:txBody>
      </p:sp>
      <p:sp>
        <p:nvSpPr>
          <p:cNvPr id="186" name="Google Shape;186;p20"/>
          <p:cNvSpPr txBox="1"/>
          <p:nvPr/>
        </p:nvSpPr>
        <p:spPr>
          <a:xfrm>
            <a:off x="1343950" y="1020400"/>
            <a:ext cx="31773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a:solidFill>
                  <a:schemeClr val="lt1"/>
                </a:solidFill>
                <a:latin typeface="Times New Roman"/>
                <a:ea typeface="Times New Roman"/>
                <a:cs typeface="Times New Roman"/>
                <a:sym typeface="Times New Roman"/>
              </a:rPr>
              <a:t>Linearity of log(Hazard) and Predictors</a:t>
            </a:r>
            <a:endParaRPr sz="1600">
              <a:solidFill>
                <a:schemeClr val="lt1"/>
              </a:solidFill>
              <a:latin typeface="Lato"/>
              <a:ea typeface="Lato"/>
              <a:cs typeface="Lato"/>
              <a:sym typeface="Lato"/>
            </a:endParaRPr>
          </a:p>
        </p:txBody>
      </p:sp>
      <p:pic>
        <p:nvPicPr>
          <p:cNvPr id="187" name="Google Shape;187;p20"/>
          <p:cNvPicPr preferRelativeResize="0"/>
          <p:nvPr/>
        </p:nvPicPr>
        <p:blipFill>
          <a:blip r:embed="rId3">
            <a:alphaModFix/>
          </a:blip>
          <a:stretch>
            <a:fillRect/>
          </a:stretch>
        </p:blipFill>
        <p:spPr>
          <a:xfrm>
            <a:off x="1389450" y="2281700"/>
            <a:ext cx="6946951" cy="23697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21"/>
          <p:cNvSpPr txBox="1"/>
          <p:nvPr>
            <p:ph idx="1" type="body"/>
          </p:nvPr>
        </p:nvSpPr>
        <p:spPr>
          <a:xfrm>
            <a:off x="1297500" y="1567550"/>
            <a:ext cx="3168900" cy="2911200"/>
          </a:xfrm>
          <a:prstGeom prst="rect">
            <a:avLst/>
          </a:prstGeom>
        </p:spPr>
        <p:txBody>
          <a:bodyPr anchorCtr="0" anchor="t" bIns="91425" lIns="91425" spcFirstLastPara="1" rIns="91425" wrap="square" tIns="91425">
            <a:normAutofit lnSpcReduction="10000"/>
          </a:bodyPr>
          <a:lstStyle/>
          <a:p>
            <a:pPr indent="-304800" lvl="0" marL="457200" rtl="0" algn="l">
              <a:spcBef>
                <a:spcPts val="0"/>
              </a:spcBef>
              <a:spcAft>
                <a:spcPts val="0"/>
              </a:spcAft>
              <a:buSzPts val="1200"/>
              <a:buFont typeface="Times New Roman"/>
              <a:buChar char="●"/>
            </a:pPr>
            <a:r>
              <a:rPr lang="en" sz="1200">
                <a:latin typeface="Times New Roman"/>
                <a:ea typeface="Times New Roman"/>
                <a:cs typeface="Times New Roman"/>
                <a:sym typeface="Times New Roman"/>
              </a:rPr>
              <a:t>we looked to remove potential outliers impacting our model.</a:t>
            </a:r>
            <a:endParaRPr sz="1200">
              <a:latin typeface="Times New Roman"/>
              <a:ea typeface="Times New Roman"/>
              <a:cs typeface="Times New Roman"/>
              <a:sym typeface="Times New Roman"/>
            </a:endParaRPr>
          </a:p>
          <a:p>
            <a:pPr indent="0" lvl="0" marL="457200" rtl="0" algn="l">
              <a:spcBef>
                <a:spcPts val="0"/>
              </a:spcBef>
              <a:spcAft>
                <a:spcPts val="0"/>
              </a:spcAft>
              <a:buNone/>
            </a:pPr>
            <a:r>
              <a:t/>
            </a:r>
            <a:endParaRPr sz="1200">
              <a:latin typeface="Times New Roman"/>
              <a:ea typeface="Times New Roman"/>
              <a:cs typeface="Times New Roman"/>
              <a:sym typeface="Times New Roman"/>
            </a:endParaRPr>
          </a:p>
          <a:p>
            <a:pPr indent="-304800" lvl="0" marL="457200" rtl="0" algn="l">
              <a:spcBef>
                <a:spcPts val="0"/>
              </a:spcBef>
              <a:spcAft>
                <a:spcPts val="0"/>
              </a:spcAft>
              <a:buSzPts val="1200"/>
              <a:buFont typeface="Times New Roman"/>
              <a:buChar char="●"/>
            </a:pPr>
            <a:r>
              <a:rPr lang="en" sz="1200">
                <a:latin typeface="Times New Roman"/>
                <a:ea typeface="Times New Roman"/>
                <a:cs typeface="Times New Roman"/>
                <a:sym typeface="Times New Roman"/>
              </a:rPr>
              <a:t>This is checked visually by reviewing a dfbeta plot. This plot represents the changes to the regression coefficients that occur when said point is removed. </a:t>
            </a:r>
            <a:endParaRPr sz="1200">
              <a:latin typeface="Times New Roman"/>
              <a:ea typeface="Times New Roman"/>
              <a:cs typeface="Times New Roman"/>
              <a:sym typeface="Times New Roman"/>
            </a:endParaRPr>
          </a:p>
          <a:p>
            <a:pPr indent="0" lvl="0" marL="457200" rtl="0" algn="l">
              <a:spcBef>
                <a:spcPts val="0"/>
              </a:spcBef>
              <a:spcAft>
                <a:spcPts val="0"/>
              </a:spcAft>
              <a:buNone/>
            </a:pPr>
            <a:r>
              <a:t/>
            </a:r>
            <a:endParaRPr sz="1200">
              <a:latin typeface="Times New Roman"/>
              <a:ea typeface="Times New Roman"/>
              <a:cs typeface="Times New Roman"/>
              <a:sym typeface="Times New Roman"/>
            </a:endParaRPr>
          </a:p>
          <a:p>
            <a:pPr indent="-304800" lvl="0" marL="457200" rtl="0" algn="l">
              <a:spcBef>
                <a:spcPts val="0"/>
              </a:spcBef>
              <a:spcAft>
                <a:spcPts val="0"/>
              </a:spcAft>
              <a:buSzPts val="1200"/>
              <a:buFont typeface="Times New Roman"/>
              <a:buChar char="●"/>
            </a:pPr>
            <a:r>
              <a:rPr lang="en" sz="1200">
                <a:latin typeface="Times New Roman"/>
                <a:ea typeface="Times New Roman"/>
                <a:cs typeface="Times New Roman"/>
                <a:sym typeface="Times New Roman"/>
              </a:rPr>
              <a:t>Looking at the dfBeta plots to the right we see that all points are within this threshold meaning we do not need to do any outlier removal at this point with our data.</a:t>
            </a:r>
            <a:endParaRPr sz="1200">
              <a:latin typeface="Times New Roman"/>
              <a:ea typeface="Times New Roman"/>
              <a:cs typeface="Times New Roman"/>
              <a:sym typeface="Times New Roman"/>
            </a:endParaRPr>
          </a:p>
          <a:p>
            <a:pPr indent="0" lvl="0" marL="457200" rtl="0" algn="l">
              <a:spcBef>
                <a:spcPts val="0"/>
              </a:spcBef>
              <a:spcAft>
                <a:spcPts val="0"/>
              </a:spcAft>
              <a:buNone/>
            </a:pPr>
            <a:r>
              <a:t/>
            </a:r>
            <a:endParaRPr sz="1200">
              <a:latin typeface="Times New Roman"/>
              <a:ea typeface="Times New Roman"/>
              <a:cs typeface="Times New Roman"/>
              <a:sym typeface="Times New Roman"/>
            </a:endParaRPr>
          </a:p>
        </p:txBody>
      </p:sp>
      <p:sp>
        <p:nvSpPr>
          <p:cNvPr id="193" name="Google Shape;193;p21"/>
          <p:cNvSpPr txBox="1"/>
          <p:nvPr>
            <p:ph type="title"/>
          </p:nvPr>
        </p:nvSpPr>
        <p:spPr>
          <a:xfrm>
            <a:off x="1297500" y="393750"/>
            <a:ext cx="70389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Assumption Checking</a:t>
            </a:r>
            <a:endParaRPr/>
          </a:p>
          <a:p>
            <a:pPr indent="0" lvl="0" marL="0" rtl="0" algn="l">
              <a:spcBef>
                <a:spcPts val="0"/>
              </a:spcBef>
              <a:spcAft>
                <a:spcPts val="0"/>
              </a:spcAft>
              <a:buNone/>
            </a:pPr>
            <a:r>
              <a:t/>
            </a:r>
            <a:endParaRPr/>
          </a:p>
        </p:txBody>
      </p:sp>
      <p:sp>
        <p:nvSpPr>
          <p:cNvPr id="194" name="Google Shape;194;p21"/>
          <p:cNvSpPr txBox="1"/>
          <p:nvPr/>
        </p:nvSpPr>
        <p:spPr>
          <a:xfrm>
            <a:off x="1284350" y="969100"/>
            <a:ext cx="3168900" cy="446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700">
                <a:solidFill>
                  <a:schemeClr val="lt1"/>
                </a:solidFill>
                <a:latin typeface="Times New Roman"/>
                <a:ea typeface="Times New Roman"/>
                <a:cs typeface="Times New Roman"/>
                <a:sym typeface="Times New Roman"/>
              </a:rPr>
              <a:t>Influential Points</a:t>
            </a:r>
            <a:endParaRPr sz="1900">
              <a:solidFill>
                <a:schemeClr val="lt1"/>
              </a:solidFill>
              <a:latin typeface="Lato"/>
              <a:ea typeface="Lato"/>
              <a:cs typeface="Lato"/>
              <a:sym typeface="Lato"/>
            </a:endParaRPr>
          </a:p>
        </p:txBody>
      </p:sp>
      <p:pic>
        <p:nvPicPr>
          <p:cNvPr id="195" name="Google Shape;195;p21"/>
          <p:cNvPicPr preferRelativeResize="0"/>
          <p:nvPr/>
        </p:nvPicPr>
        <p:blipFill>
          <a:blip r:embed="rId3">
            <a:alphaModFix/>
          </a:blip>
          <a:stretch>
            <a:fillRect/>
          </a:stretch>
        </p:blipFill>
        <p:spPr>
          <a:xfrm>
            <a:off x="4689600" y="1307850"/>
            <a:ext cx="3996425" cy="29112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